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6" r:id="rId3"/>
    <p:sldId id="257" r:id="rId4"/>
    <p:sldId id="258" r:id="rId5"/>
    <p:sldId id="259" r:id="rId6"/>
    <p:sldId id="269" r:id="rId7"/>
    <p:sldId id="260" r:id="rId8"/>
    <p:sldId id="262" r:id="rId9"/>
    <p:sldId id="264" r:id="rId10"/>
    <p:sldId id="265" r:id="rId11"/>
  </p:sldIdLst>
  <p:sldSz cx="14630400" cy="8229600"/>
  <p:notesSz cx="8229600" cy="14630400"/>
  <p:embeddedFontLst>
    <p:embeddedFont>
      <p:font typeface="Aptos" panose="020B000402020202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ambria" panose="02040503050406030204" pitchFamily="18" charset="0"/>
      <p:regular r:id="rId23"/>
      <p:bold r:id="rId24"/>
      <p:italic r:id="rId25"/>
      <p:boldItalic r:id="rId26"/>
    </p:embeddedFont>
    <p:embeddedFont>
      <p:font typeface="Poppins" pitchFamily="2" charset="77"/>
      <p:regular r:id="rId27"/>
      <p:bold r:id="rId28"/>
      <p:italic r:id="rId29"/>
      <p:boldItalic r:id="rId30"/>
    </p:embeddedFont>
    <p:embeddedFont>
      <p:font typeface="Poppins Light" panose="020B0604020202020204" pitchFamily="34" charset="0"/>
      <p:regular r:id="rId31"/>
      <p: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Light" panose="020F0302020204030204" pitchFamily="34" charset="0"/>
      <p:regular r:id="rId37"/>
      <p:italic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font" Target="fonts/font27.fntdata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font" Target="fonts/font3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font" Target="fonts/font2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Relationship Id="rId46" Type="http://schemas.openxmlformats.org/officeDocument/2006/relationships/tableStyles" Target="tableStyles.xml"/><Relationship Id="rId20" Type="http://schemas.openxmlformats.org/officeDocument/2006/relationships/font" Target="fonts/font8.fntdata"/><Relationship Id="rId41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008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35EB-19B8-6300-EF2D-E038A0656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0A3281-FA93-F5F0-2143-F4177BC5FE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0FC99-78A8-67CA-5D89-65CDB57CD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05B62-3632-4AEC-811B-9F799C33B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54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qsels.com/en/public-domain-photo-zwfoh/download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5865897-B33F-E9C7-26E2-8A05A2C38997}"/>
              </a:ext>
            </a:extLst>
          </p:cNvPr>
          <p:cNvSpPr/>
          <p:nvPr/>
        </p:nvSpPr>
        <p:spPr>
          <a:xfrm>
            <a:off x="511688" y="21568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chemeClr val="bg1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LSDesign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85636F4C-C693-1EA1-ADCB-C22D8AE16B8F}"/>
              </a:ext>
            </a:extLst>
          </p:cNvPr>
          <p:cNvSpPr/>
          <p:nvPr/>
        </p:nvSpPr>
        <p:spPr>
          <a:xfrm>
            <a:off x="511686" y="3237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IN" sz="48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Design and Make Project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B462933D-91FD-38AE-B6D6-BFFBFEE38D6E}"/>
              </a:ext>
            </a:extLst>
          </p:cNvPr>
          <p:cNvSpPr/>
          <p:nvPr/>
        </p:nvSpPr>
        <p:spPr>
          <a:xfrm>
            <a:off x="511687" y="519559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Roboto Light" pitchFamily="34" charset="0"/>
                <a:ea typeface="Roboto Light" pitchFamily="34" charset="-122"/>
              </a:rPr>
              <a:t>Group Members :</a:t>
            </a:r>
            <a:br>
              <a:rPr lang="en-US" sz="1750" dirty="0">
                <a:solidFill>
                  <a:schemeClr val="bg1"/>
                </a:solidFill>
                <a:latin typeface="Roboto Light" pitchFamily="34" charset="0"/>
                <a:ea typeface="Roboto Light" pitchFamily="34" charset="-122"/>
              </a:rPr>
            </a:br>
            <a:r>
              <a:rPr lang="en-US" sz="1750" dirty="0">
                <a:solidFill>
                  <a:schemeClr val="bg1"/>
                </a:solidFill>
                <a:latin typeface="Roboto Light" pitchFamily="34" charset="0"/>
                <a:ea typeface="Roboto Light" pitchFamily="34" charset="-122"/>
              </a:rPr>
              <a:t>Ritesh Hans, 220893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chemeClr val="bg1"/>
                </a:solidFill>
                <a:latin typeface="Roboto Light" pitchFamily="34" charset="0"/>
                <a:ea typeface="Roboto Light" pitchFamily="34" charset="-122"/>
              </a:rPr>
              <a:t>Gottupulla</a:t>
            </a:r>
            <a:r>
              <a:rPr lang="en-US" sz="1750" dirty="0">
                <a:solidFill>
                  <a:schemeClr val="bg1"/>
                </a:solidFill>
                <a:latin typeface="Roboto Light" pitchFamily="34" charset="0"/>
                <a:ea typeface="Roboto Light" pitchFamily="34" charset="-122"/>
              </a:rPr>
              <a:t> Venkata Aman,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Roboto Light" pitchFamily="34" charset="0"/>
                <a:ea typeface="Roboto Light" pitchFamily="34" charset="-122"/>
              </a:rPr>
              <a:t>Dhananjay Dixit,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Roboto Light" pitchFamily="34" charset="0"/>
                <a:ea typeface="Roboto Light" pitchFamily="34" charset="-122"/>
              </a:rPr>
              <a:t>Yash Kumar Meena,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Roboto Light" pitchFamily="34" charset="0"/>
                <a:ea typeface="Roboto Light" pitchFamily="34" charset="-122"/>
              </a:rPr>
              <a:t>Himanshu Yadav,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chemeClr val="bg1"/>
              </a:solidFill>
              <a:latin typeface="Roboto Light" pitchFamily="34" charset="0"/>
              <a:ea typeface="Roboto Light" pitchFamily="34" charset="-122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0224F2-1EAE-5A17-99FD-063248A9908A}"/>
              </a:ext>
            </a:extLst>
          </p:cNvPr>
          <p:cNvSpPr/>
          <p:nvPr/>
        </p:nvSpPr>
        <p:spPr>
          <a:xfrm>
            <a:off x="12898877" y="7801583"/>
            <a:ext cx="1614791" cy="29183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LSDesign</a:t>
            </a:r>
            <a:endParaRPr lang="en-IN" dirty="0"/>
          </a:p>
        </p:txBody>
      </p:sp>
      <p:pic>
        <p:nvPicPr>
          <p:cNvPr id="11" name="Picture 10" descr="A wireframe of a head with glowing dots&#10;&#10;AI-generated content may be incorrect.">
            <a:extLst>
              <a:ext uri="{FF2B5EF4-FFF2-40B4-BE49-F238E27FC236}">
                <a16:creationId xmlns:a16="http://schemas.microsoft.com/office/drawing/2014/main" id="{C2429710-3F8C-2891-046D-E8147E75E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68107" y="872546"/>
            <a:ext cx="9599214" cy="631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71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520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Thank You !</a:t>
            </a:r>
            <a:endParaRPr lang="en-US" sz="445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028B74-79BD-6665-56A9-FFACD93DEE66}"/>
              </a:ext>
            </a:extLst>
          </p:cNvPr>
          <p:cNvSpPr/>
          <p:nvPr/>
        </p:nvSpPr>
        <p:spPr>
          <a:xfrm>
            <a:off x="12898877" y="7801583"/>
            <a:ext cx="1614791" cy="29183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LSDesign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1687" y="28755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Smarter Cooling for Hot Days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11688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Temperature-Adaptive USB Fans</a:t>
            </a:r>
            <a:endParaRPr lang="en-US" sz="17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19E777-2F7C-713C-9E86-16A28BD29637}"/>
              </a:ext>
            </a:extLst>
          </p:cNvPr>
          <p:cNvSpPr/>
          <p:nvPr/>
        </p:nvSpPr>
        <p:spPr>
          <a:xfrm>
            <a:off x="12898877" y="7801583"/>
            <a:ext cx="1614791" cy="29183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LSDesign</a:t>
            </a:r>
            <a:endParaRPr lang="en-IN" dirty="0"/>
          </a:p>
        </p:txBody>
      </p:sp>
      <p:pic>
        <p:nvPicPr>
          <p:cNvPr id="11" name="Picture 10" descr="A pink fan with a digital display&#10;&#10;AI-generated content may be incorrect.">
            <a:extLst>
              <a:ext uri="{FF2B5EF4-FFF2-40B4-BE49-F238E27FC236}">
                <a16:creationId xmlns:a16="http://schemas.microsoft.com/office/drawing/2014/main" id="{DF2E675C-A41B-566C-BED2-F8C20E573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714" y="-1356"/>
            <a:ext cx="8964616" cy="89466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298" y="980625"/>
            <a:ext cx="88080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Problem: Inefficient Cooling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86634" y="21511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81" y="2212986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08820" y="2212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Rising Summer Heat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08820" y="2757972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Extreme heat waves are becoming more frequent and intense.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79946" y="21511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016" y="2193630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17062" y="2151125"/>
            <a:ext cx="28595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Constant Fan Speed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017062" y="264154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Traditional USB fans operate at a fixed speed, wasting energy.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703117" y="21511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8188" y="2193630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40233" y="2151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Lack of Comfort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40233" y="264154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 temperature adjustment for optimal personal comfort.</a:t>
            </a:r>
            <a:endParaRPr lang="en-US" sz="17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95F4091-CB15-38E2-46DB-E6664CB3D04F}"/>
              </a:ext>
            </a:extLst>
          </p:cNvPr>
          <p:cNvSpPr/>
          <p:nvPr/>
        </p:nvSpPr>
        <p:spPr>
          <a:xfrm>
            <a:off x="12898877" y="7801583"/>
            <a:ext cx="1614791" cy="29183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LSDesign</a:t>
            </a:r>
            <a:endParaRPr lang="en-IN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556FB8D1-0208-F6E2-E0D0-F4A18526677C}"/>
              </a:ext>
            </a:extLst>
          </p:cNvPr>
          <p:cNvSpPr/>
          <p:nvPr/>
        </p:nvSpPr>
        <p:spPr>
          <a:xfrm>
            <a:off x="686634" y="4228372"/>
            <a:ext cx="84922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Our Solution: Adaptive Cooling</a:t>
            </a:r>
            <a:endParaRPr lang="en-US" sz="4450" dirty="0"/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D8C59CFA-F5D5-2D9F-82CC-FA45C5685FCE}"/>
              </a:ext>
            </a:extLst>
          </p:cNvPr>
          <p:cNvSpPr/>
          <p:nvPr/>
        </p:nvSpPr>
        <p:spPr>
          <a:xfrm>
            <a:off x="686634" y="5390779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0B3BE483-5E94-D242-6B9E-A50FEB099790}"/>
              </a:ext>
            </a:extLst>
          </p:cNvPr>
          <p:cNvSpPr/>
          <p:nvPr/>
        </p:nvSpPr>
        <p:spPr>
          <a:xfrm>
            <a:off x="921068" y="5625213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Temperature-Based Adjustment</a:t>
            </a:r>
            <a:endParaRPr lang="en-US" sz="2200" dirty="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C9766699-A82C-920F-755F-773FE523DDED}"/>
              </a:ext>
            </a:extLst>
          </p:cNvPr>
          <p:cNvSpPr/>
          <p:nvPr/>
        </p:nvSpPr>
        <p:spPr>
          <a:xfrm>
            <a:off x="921068" y="646996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Fan speed automatically adjusts to the surrounding temperature.</a:t>
            </a:r>
            <a:endParaRPr lang="en-US" sz="1750" dirty="0"/>
          </a:p>
        </p:txBody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92C30994-DB2D-8381-A3E1-CE75EE89A970}"/>
              </a:ext>
            </a:extLst>
          </p:cNvPr>
          <p:cNvSpPr/>
          <p:nvPr/>
        </p:nvSpPr>
        <p:spPr>
          <a:xfrm>
            <a:off x="5109806" y="5390779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F6DA5406-E092-A2FA-26E1-7C9FACB82779}"/>
              </a:ext>
            </a:extLst>
          </p:cNvPr>
          <p:cNvSpPr/>
          <p:nvPr/>
        </p:nvSpPr>
        <p:spPr>
          <a:xfrm>
            <a:off x="5344240" y="5625213"/>
            <a:ext cx="28580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Temperature Sensor</a:t>
            </a:r>
            <a:endParaRPr lang="en-US" sz="2200" dirty="0"/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002AB188-B52D-98E8-CAE6-A3D7CD499DD9}"/>
              </a:ext>
            </a:extLst>
          </p:cNvPr>
          <p:cNvSpPr/>
          <p:nvPr/>
        </p:nvSpPr>
        <p:spPr>
          <a:xfrm>
            <a:off x="5344240" y="611563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Embedded to read the ambient temperature.</a:t>
            </a:r>
            <a:endParaRPr lang="en-US" sz="1750" dirty="0"/>
          </a:p>
        </p:txBody>
      </p:sp>
      <p:sp>
        <p:nvSpPr>
          <p:cNvPr id="23" name="Shape 7">
            <a:extLst>
              <a:ext uri="{FF2B5EF4-FFF2-40B4-BE49-F238E27FC236}">
                <a16:creationId xmlns:a16="http://schemas.microsoft.com/office/drawing/2014/main" id="{87961CF6-2E5D-852D-11D1-E97FCE9A3738}"/>
              </a:ext>
            </a:extLst>
          </p:cNvPr>
          <p:cNvSpPr/>
          <p:nvPr/>
        </p:nvSpPr>
        <p:spPr>
          <a:xfrm>
            <a:off x="9532977" y="5390779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6BBA79F5-6EB2-C20B-D22D-1563BC631E0D}"/>
              </a:ext>
            </a:extLst>
          </p:cNvPr>
          <p:cNvSpPr/>
          <p:nvPr/>
        </p:nvSpPr>
        <p:spPr>
          <a:xfrm>
            <a:off x="9767412" y="5625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Maintains Portability</a:t>
            </a:r>
            <a:endParaRPr lang="en-US" sz="2200" dirty="0"/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1707F5E9-A775-8060-9BD8-FBDBE3E5C399}"/>
              </a:ext>
            </a:extLst>
          </p:cNvPr>
          <p:cNvSpPr/>
          <p:nvPr/>
        </p:nvSpPr>
        <p:spPr>
          <a:xfrm>
            <a:off x="9767412" y="611563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Compact and easy to use, just like a standard USB fan.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4BB344D-558B-C537-81EF-5C8DEA599A47}"/>
              </a:ext>
            </a:extLst>
          </p:cNvPr>
          <p:cNvSpPr/>
          <p:nvPr/>
        </p:nvSpPr>
        <p:spPr>
          <a:xfrm>
            <a:off x="12908605" y="7801583"/>
            <a:ext cx="1614791" cy="29183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LSDesign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0003DAE-641C-3B0F-043C-A8107C1ED670}"/>
              </a:ext>
            </a:extLst>
          </p:cNvPr>
          <p:cNvSpPr txBox="1">
            <a:spLocks/>
          </p:cNvSpPr>
          <p:nvPr/>
        </p:nvSpPr>
        <p:spPr>
          <a:xfrm>
            <a:off x="437744" y="8461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Design Evaluation &amp; Justification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0ED347-370D-10D2-4025-BF59D9F1C0A5}"/>
              </a:ext>
            </a:extLst>
          </p:cNvPr>
          <p:cNvSpPr txBox="1"/>
          <p:nvPr/>
        </p:nvSpPr>
        <p:spPr>
          <a:xfrm>
            <a:off x="1050585" y="2084350"/>
            <a:ext cx="822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are considering the following improvement directions before choosing this one: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825361D-37A3-71BF-BEC2-EA1A4E874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250003"/>
              </p:ext>
            </p:extLst>
          </p:nvPr>
        </p:nvGraphicFramePr>
        <p:xfrm>
          <a:off x="1050585" y="2924132"/>
          <a:ext cx="12928062" cy="30097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09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9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9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7226">
                <a:tc>
                  <a:txBody>
                    <a:bodyPr/>
                    <a:lstStyle/>
                    <a:p>
                      <a:r>
                        <a:rPr dirty="0"/>
                        <a:t>Idea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Benefits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Drawbacks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7644">
                <a:tc>
                  <a:txBody>
                    <a:bodyPr/>
                    <a:lstStyle/>
                    <a:p>
                      <a:r>
                        <a:rPr dirty="0"/>
                        <a:t>USB Fan with Cooling Gel Inserts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Temporary relief, passive cooling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Bulky, messy, not reusable</a:t>
                      </a:r>
                      <a:r>
                        <a:rPr lang="en-US" dirty="0"/>
                        <a:t>, not feasible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226">
                <a:tc>
                  <a:txBody>
                    <a:bodyPr/>
                    <a:lstStyle/>
                    <a:p>
                      <a:r>
                        <a:rPr dirty="0"/>
                        <a:t>Solar-powered USB Fan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Eco-friendly, uses sunlight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Not usable indoors/night</a:t>
                      </a:r>
                      <a:r>
                        <a:rPr lang="en-US" dirty="0"/>
                        <a:t>, not feasible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7644">
                <a:tc>
                  <a:txBody>
                    <a:bodyPr/>
                    <a:lstStyle/>
                    <a:p>
                      <a:r>
                        <a:rPr dirty="0"/>
                        <a:t>Temperature-controlled USB Fan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 Energy saving, user comfort, responsive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Slight increase in circuit complexity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57B61C1-40EF-4B1B-E40F-79FF8D24B61D}"/>
              </a:ext>
            </a:extLst>
          </p:cNvPr>
          <p:cNvSpPr txBox="1"/>
          <p:nvPr/>
        </p:nvSpPr>
        <p:spPr>
          <a:xfrm>
            <a:off x="937492" y="6032038"/>
            <a:ext cx="13070886" cy="1723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 sz="1600" b="1"/>
            </a:pPr>
            <a:r>
              <a:rPr lang="en-US" sz="2400" dirty="0">
                <a:solidFill>
                  <a:schemeClr val="bg1"/>
                </a:solidFill>
              </a:rPr>
              <a:t>Selected Idea </a:t>
            </a:r>
            <a:r>
              <a:rPr lang="en-US" sz="2200" dirty="0">
                <a:solidFill>
                  <a:schemeClr val="bg1"/>
                </a:solidFill>
              </a:rPr>
              <a:t>- </a:t>
            </a:r>
            <a:r>
              <a:rPr sz="2400" dirty="0">
                <a:solidFill>
                  <a:schemeClr val="bg1"/>
                </a:solidFill>
              </a:rPr>
              <a:t>Temperature-controlled fan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sz="2400" dirty="0">
                <a:solidFill>
                  <a:schemeClr val="bg1"/>
                </a:solidFill>
              </a:rPr>
              <a:t> offers high impact for low cost and technical feasibility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 sz="1600" b="1"/>
            </a:pPr>
            <a:r>
              <a:rPr lang="en-IN" sz="2400" dirty="0">
                <a:solidFill>
                  <a:schemeClr val="bg1"/>
                </a:solidFill>
              </a:rPr>
              <a:t>Reason – The only financially feasible option, that would not increase the price of the product 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significantly and saves energy</a:t>
            </a:r>
            <a:br>
              <a:rPr lang="en-US" dirty="0">
                <a:solidFill>
                  <a:schemeClr val="bg1"/>
                </a:solidFill>
              </a:rPr>
            </a:b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2210"/>
            <a:ext cx="96709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How It Works: Temperature Control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54617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2881432"/>
            <a:ext cx="28580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Temperature Sensor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68022" y="3371850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Sensor accurately reads the surrounding temperature.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15502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4242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Microcontroller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68022" y="4732734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Adjusts the fan speed by changing the PWM signal.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376386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5603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Fan Motor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68022" y="6093619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Fan speed increases in heat and decreases in cooler conditions.</a:t>
            </a: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7498430-BBEB-8372-1EA5-B0EBE9A03E38}"/>
              </a:ext>
            </a:extLst>
          </p:cNvPr>
          <p:cNvSpPr/>
          <p:nvPr/>
        </p:nvSpPr>
        <p:spPr>
          <a:xfrm>
            <a:off x="12898877" y="7801583"/>
            <a:ext cx="1614791" cy="29183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LSDesign</a:t>
            </a:r>
            <a:endParaRPr lang="en-IN" dirty="0"/>
          </a:p>
        </p:txBody>
      </p:sp>
      <p:pic>
        <p:nvPicPr>
          <p:cNvPr id="1026" name="Picture 2" descr="Illustrating the balance between fan power consumption and power leakage. |  Download Scientific Diagram">
            <a:extLst>
              <a:ext uri="{FF2B5EF4-FFF2-40B4-BE49-F238E27FC236}">
                <a16:creationId xmlns:a16="http://schemas.microsoft.com/office/drawing/2014/main" id="{09418E45-9F37-AE37-3DC1-BB383E11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651" y="2654616"/>
            <a:ext cx="5301639" cy="330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A8928-20D9-D3F2-60C2-C69875F09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A0287F2-9C43-FB77-89A2-8C93B6B91C7D}"/>
              </a:ext>
            </a:extLst>
          </p:cNvPr>
          <p:cNvSpPr/>
          <p:nvPr/>
        </p:nvSpPr>
        <p:spPr>
          <a:xfrm>
            <a:off x="1036858" y="1225992"/>
            <a:ext cx="96709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BOM (Bills of Material)</a:t>
            </a:r>
            <a:endParaRPr lang="en-US" sz="44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930841C-626E-81DB-36B3-0FFFA09F7F05}"/>
              </a:ext>
            </a:extLst>
          </p:cNvPr>
          <p:cNvSpPr/>
          <p:nvPr/>
        </p:nvSpPr>
        <p:spPr>
          <a:xfrm>
            <a:off x="12898877" y="7801583"/>
            <a:ext cx="1614791" cy="29183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LSDesign</a:t>
            </a:r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24BCB7-2B0F-5FF7-ECE2-59EEB73F1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797191"/>
              </p:ext>
            </p:extLst>
          </p:nvPr>
        </p:nvGraphicFramePr>
        <p:xfrm>
          <a:off x="1177635" y="2563091"/>
          <a:ext cx="12150438" cy="4627419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25073">
                  <a:extLst>
                    <a:ext uri="{9D8B030D-6E8A-4147-A177-3AD203B41FA5}">
                      <a16:colId xmlns:a16="http://schemas.microsoft.com/office/drawing/2014/main" val="3937264313"/>
                    </a:ext>
                  </a:extLst>
                </a:gridCol>
                <a:gridCol w="2025073">
                  <a:extLst>
                    <a:ext uri="{9D8B030D-6E8A-4147-A177-3AD203B41FA5}">
                      <a16:colId xmlns:a16="http://schemas.microsoft.com/office/drawing/2014/main" val="4254564406"/>
                    </a:ext>
                  </a:extLst>
                </a:gridCol>
                <a:gridCol w="2025073">
                  <a:extLst>
                    <a:ext uri="{9D8B030D-6E8A-4147-A177-3AD203B41FA5}">
                      <a16:colId xmlns:a16="http://schemas.microsoft.com/office/drawing/2014/main" val="2552166193"/>
                    </a:ext>
                  </a:extLst>
                </a:gridCol>
                <a:gridCol w="2025073">
                  <a:extLst>
                    <a:ext uri="{9D8B030D-6E8A-4147-A177-3AD203B41FA5}">
                      <a16:colId xmlns:a16="http://schemas.microsoft.com/office/drawing/2014/main" val="3382641431"/>
                    </a:ext>
                  </a:extLst>
                </a:gridCol>
                <a:gridCol w="2025073">
                  <a:extLst>
                    <a:ext uri="{9D8B030D-6E8A-4147-A177-3AD203B41FA5}">
                      <a16:colId xmlns:a16="http://schemas.microsoft.com/office/drawing/2014/main" val="1289758479"/>
                    </a:ext>
                  </a:extLst>
                </a:gridCol>
                <a:gridCol w="2025073">
                  <a:extLst>
                    <a:ext uri="{9D8B030D-6E8A-4147-A177-3AD203B41FA5}">
                      <a16:colId xmlns:a16="http://schemas.microsoft.com/office/drawing/2014/main" val="1585818311"/>
                    </a:ext>
                  </a:extLst>
                </a:gridCol>
              </a:tblGrid>
              <a:tr h="4504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Component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Function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Material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Process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Qty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Notes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5881800"/>
                  </a:ext>
                </a:extLst>
              </a:tr>
              <a:tr h="93160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Fan Blade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</a:rPr>
                        <a:t>Airflow</a:t>
                      </a:r>
                      <a:endParaRPr lang="en-IN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Polypropylene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Injection molded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Flimsy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9104862"/>
                  </a:ext>
                </a:extLst>
              </a:tr>
              <a:tr h="93160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Motor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Spins blade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Copper/metal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</a:rPr>
                        <a:t>Assembled unit</a:t>
                      </a:r>
                      <a:endParaRPr lang="en-IN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5V DC motor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863835"/>
                  </a:ext>
                </a:extLst>
              </a:tr>
              <a:tr h="4504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USB Cable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Power input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PVC + copper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Extrusion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Reusable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2730671"/>
                  </a:ext>
                </a:extLst>
              </a:tr>
              <a:tr h="93160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Arduino Uno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Control system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PCB + plastic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Assembled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External chip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7948711"/>
                  </a:ext>
                </a:extLst>
              </a:tr>
              <a:tr h="9317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DST Temp Sensor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Temp sensing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PCB + metal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Assembled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</a:rPr>
                        <a:t>DHT11 or similar</a:t>
                      </a:r>
                      <a:endParaRPr lang="en-IN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03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5685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1529"/>
            <a:ext cx="57378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Prototype Showcase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432" y="2544812"/>
            <a:ext cx="3122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Modified Components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611" y="31095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Temperature sensor added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611" y="35517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Microcontroller integrated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611" y="39939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PWM circuit implemented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611" y="5225682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prototype showcases the integration of a temperature sensor and a microcontroller into a standard USB fan. These modifications enable the fan to adapt its speed based on the ambient temperature</a:t>
            </a:r>
            <a:r>
              <a:rPr lang="en-US" sz="1600" dirty="0">
                <a:solidFill>
                  <a:schemeClr val="bg1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600" dirty="0">
                <a:solidFill>
                  <a:schemeClr val="bg2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 25°C, the fan runs at low speed. Above 30°C, speed ramps up linearly</a:t>
            </a:r>
            <a:r>
              <a:rPr lang="en-IN" dirty="0">
                <a:solidFill>
                  <a:schemeClr val="bg2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1750" dirty="0">
              <a:solidFill>
                <a:schemeClr val="bg2">
                  <a:lumMod val="9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72E3AE2-DF8B-C08B-7451-4731E8B4872A}"/>
              </a:ext>
            </a:extLst>
          </p:cNvPr>
          <p:cNvSpPr/>
          <p:nvPr/>
        </p:nvSpPr>
        <p:spPr>
          <a:xfrm>
            <a:off x="12898877" y="7801583"/>
            <a:ext cx="1614791" cy="29183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LSDesign</a:t>
            </a:r>
            <a:endParaRPr lang="en-IN" dirty="0"/>
          </a:p>
        </p:txBody>
      </p:sp>
      <p:pic>
        <p:nvPicPr>
          <p:cNvPr id="10" name="Picture 9" descr="A pink fan with wires and wires&#10;&#10;AI-generated content may be incorrect.">
            <a:extLst>
              <a:ext uri="{FF2B5EF4-FFF2-40B4-BE49-F238E27FC236}">
                <a16:creationId xmlns:a16="http://schemas.microsoft.com/office/drawing/2014/main" id="{7A8C6E31-C1BA-BD64-CF6B-7387E3935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723466" y="-408849"/>
            <a:ext cx="3981941" cy="5306189"/>
          </a:xfrm>
          <a:prstGeom prst="rect">
            <a:avLst/>
          </a:prstGeom>
        </p:spPr>
      </p:pic>
      <p:pic>
        <p:nvPicPr>
          <p:cNvPr id="12" name="Picture 11" descr="A fan with wires connected to it&#10;&#10;AI-generated content may be incorrect.">
            <a:extLst>
              <a:ext uri="{FF2B5EF4-FFF2-40B4-BE49-F238E27FC236}">
                <a16:creationId xmlns:a16="http://schemas.microsoft.com/office/drawing/2014/main" id="{49991FBB-39F4-6F12-39E9-C46EFA028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872" y="4175416"/>
            <a:ext cx="5486400" cy="41243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52500" y="-101275"/>
            <a:ext cx="14735400" cy="843215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793790" y="3016210"/>
            <a:ext cx="100072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Benefits: Comfort and Efficiency</a:t>
            </a:r>
            <a:endParaRPr lang="en-US" sz="4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65151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8589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Adaptive Comfort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06515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48589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Rechargeable Battery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065151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485221" y="48589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Reduced Noise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065151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830997" y="48589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Eco-Friendly</a:t>
            </a:r>
            <a:endParaRPr lang="en-US" sz="22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2C521077-E12B-FCC0-C23E-4E93FD48FC44}"/>
              </a:ext>
            </a:extLst>
          </p:cNvPr>
          <p:cNvSpPr/>
          <p:nvPr/>
        </p:nvSpPr>
        <p:spPr>
          <a:xfrm>
            <a:off x="3759543" y="5467823"/>
            <a:ext cx="3345657" cy="1709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Optional – can add a 18650</a:t>
            </a:r>
            <a:br>
              <a:rPr lang="en-IN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IN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battery for off-grid operation.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03EDF610-9910-FA98-E9E4-F0E807CC7026}"/>
              </a:ext>
            </a:extLst>
          </p:cNvPr>
          <p:cNvSpPr/>
          <p:nvPr/>
        </p:nvSpPr>
        <p:spPr>
          <a:xfrm>
            <a:off x="7210200" y="5492479"/>
            <a:ext cx="3345657" cy="1709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Runs quieter at lower speeds</a:t>
            </a:r>
            <a:br>
              <a:rPr lang="en-IN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IN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when temperature is lower – </a:t>
            </a:r>
            <a:br>
              <a:rPr lang="en-IN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IN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great for night use.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3811487E-9379-167C-7CC6-DD0A3522F041}"/>
              </a:ext>
            </a:extLst>
          </p:cNvPr>
          <p:cNvSpPr/>
          <p:nvPr/>
        </p:nvSpPr>
        <p:spPr>
          <a:xfrm>
            <a:off x="687623" y="5415429"/>
            <a:ext cx="3345657" cy="1709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No more reaching for</a:t>
            </a:r>
            <a:br>
              <a:rPr lang="en-IN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IN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the switch – automatic </a:t>
            </a:r>
            <a:br>
              <a:rPr lang="en-IN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IN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speed scaling enhances</a:t>
            </a:r>
            <a:br>
              <a:rPr lang="en-IN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IN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convenience.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FE37BE6D-C97D-26CD-8E07-D75CA2626B5C}"/>
              </a:ext>
            </a:extLst>
          </p:cNvPr>
          <p:cNvSpPr/>
          <p:nvPr/>
        </p:nvSpPr>
        <p:spPr>
          <a:xfrm>
            <a:off x="10660857" y="5501582"/>
            <a:ext cx="3345657" cy="1709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Lowers average energy use by</a:t>
            </a:r>
            <a:br>
              <a:rPr lang="en-IN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IN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30–40% compared to always-on </a:t>
            </a:r>
            <a:br>
              <a:rPr lang="en-IN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IN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fans.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Innovations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5187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Humidity Sensing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937790" y="3292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App Control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9937790" y="5745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Solar Charging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95CBAF-5B50-8ED9-5644-6DAD9D405345}"/>
              </a:ext>
            </a:extLst>
          </p:cNvPr>
          <p:cNvSpPr/>
          <p:nvPr/>
        </p:nvSpPr>
        <p:spPr>
          <a:xfrm>
            <a:off x="12887302" y="7801583"/>
            <a:ext cx="1614791" cy="29183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LSDesign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87</TotalTime>
  <Words>508</Words>
  <Application>Microsoft Macintosh PowerPoint</Application>
  <PresentationFormat>Custom</PresentationFormat>
  <Paragraphs>125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Calibri</vt:lpstr>
      <vt:lpstr>Poppins Light</vt:lpstr>
      <vt:lpstr>Roboto</vt:lpstr>
      <vt:lpstr>Segoe UI</vt:lpstr>
      <vt:lpstr>Poppins</vt:lpstr>
      <vt:lpstr>Calibri Light</vt:lpstr>
      <vt:lpstr>Aptos</vt:lpstr>
      <vt:lpstr>Arial</vt:lpstr>
      <vt:lpstr>Cambria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Dhananjay Dixit</cp:lastModifiedBy>
  <cp:revision>9</cp:revision>
  <dcterms:created xsi:type="dcterms:W3CDTF">2025-04-13T16:35:39Z</dcterms:created>
  <dcterms:modified xsi:type="dcterms:W3CDTF">2025-04-13T18:16:15Z</dcterms:modified>
</cp:coreProperties>
</file>